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</p:sldMasterIdLst>
  <p:notesMasterIdLst>
    <p:notesMasterId r:id="rId17"/>
  </p:notesMasterIdLst>
  <p:sldIdLst>
    <p:sldId id="256" r:id="rId3"/>
    <p:sldId id="326" r:id="rId4"/>
    <p:sldId id="281" r:id="rId5"/>
    <p:sldId id="327" r:id="rId6"/>
    <p:sldId id="330" r:id="rId7"/>
    <p:sldId id="335" r:id="rId8"/>
    <p:sldId id="329" r:id="rId9"/>
    <p:sldId id="331" r:id="rId10"/>
    <p:sldId id="332" r:id="rId11"/>
    <p:sldId id="333" r:id="rId12"/>
    <p:sldId id="334" r:id="rId13"/>
    <p:sldId id="336" r:id="rId14"/>
    <p:sldId id="337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077BD"/>
    <a:srgbClr val="2C4E8C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80051" autoAdjust="0"/>
  </p:normalViewPr>
  <p:slideViewPr>
    <p:cSldViewPr snapToGrid="0">
      <p:cViewPr varScale="1">
        <p:scale>
          <a:sx n="102" d="100"/>
          <a:sy n="102" d="100"/>
        </p:scale>
        <p:origin x="20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8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7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1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2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55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53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3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0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71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67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1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6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8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8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22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7563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6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7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8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22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307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8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image" Target="../media/image1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488695" y="2463522"/>
            <a:ext cx="576014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机器学习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回归模型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77527" y="4900218"/>
            <a:ext cx="111879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刘光胜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泛化</a:t>
            </a:r>
          </a:p>
        </p:txBody>
      </p:sp>
      <p:sp>
        <p:nvSpPr>
          <p:cNvPr id="2" name="矩形 1"/>
          <p:cNvSpPr/>
          <p:nvPr/>
        </p:nvSpPr>
        <p:spPr>
          <a:xfrm>
            <a:off x="808591" y="100921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对测试集进行了过拟合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91" y="2097150"/>
            <a:ext cx="5338372" cy="795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645" y="3503021"/>
            <a:ext cx="3833888" cy="18409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51128" y="1820151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重新</a:t>
            </a:r>
            <a:r>
              <a:rPr lang="zh-CN" altLang="en-US" sz="1200" dirty="0" smtClean="0"/>
              <a:t>划分三个集合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1421342" y="3995410"/>
            <a:ext cx="2980303" cy="707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200" dirty="0"/>
          </a:p>
          <a:p>
            <a:r>
              <a:rPr lang="zh-CN" altLang="en-US" sz="1200" dirty="0"/>
              <a:t>    选择在验证集上获得最佳效果的模型。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  使用测试集再次检查该模型。</a:t>
            </a:r>
          </a:p>
        </p:txBody>
      </p:sp>
    </p:spTree>
    <p:extLst>
      <p:ext uri="{BB962C8B-B14F-4D97-AF65-F5344CB8AC3E}">
        <p14:creationId xmlns:p14="http://schemas.microsoft.com/office/powerpoint/2010/main" val="26903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正则化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9662" y="1368473"/>
            <a:ext cx="309571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模型简单性</a:t>
            </a:r>
            <a:r>
              <a:rPr lang="en-US" altLang="zh-CN" dirty="0" smtClean="0"/>
              <a:t>(</a:t>
            </a:r>
            <a:r>
              <a:rPr lang="zh-CN" altLang="en-US" i="1" dirty="0"/>
              <a:t>奥卡姆剃刀定律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降低模型</a:t>
            </a:r>
            <a:r>
              <a:rPr lang="zh-CN" altLang="en-US" sz="1200" dirty="0"/>
              <a:t>的复杂度来防止过拟合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7" y="2891508"/>
            <a:ext cx="4004366" cy="18911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62" y="3099779"/>
            <a:ext cx="2499577" cy="327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423" y="4370871"/>
            <a:ext cx="4381880" cy="40389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6186325" y="3651849"/>
            <a:ext cx="382249" cy="58819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43839" y="3730212"/>
            <a:ext cx="800219" cy="337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/>
              <a:t>目标函数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7563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正则化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9662" y="1439107"/>
            <a:ext cx="1188146" cy="460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L2 </a:t>
            </a:r>
            <a:r>
              <a:rPr lang="zh-CN" altLang="en-US" dirty="0"/>
              <a:t>正</a:t>
            </a:r>
            <a:r>
              <a:rPr lang="zh-CN" altLang="en-US" dirty="0" smtClean="0"/>
              <a:t>则化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09662" y="1899811"/>
            <a:ext cx="3743332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将模型复杂度作为模型中所有特征的权重的函数。</a:t>
            </a:r>
          </a:p>
        </p:txBody>
      </p:sp>
      <p:sp>
        <p:nvSpPr>
          <p:cNvPr id="2" name="矩形 1"/>
          <p:cNvSpPr/>
          <p:nvPr/>
        </p:nvSpPr>
        <p:spPr>
          <a:xfrm>
            <a:off x="209662" y="2525800"/>
            <a:ext cx="5831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特征权重的绝对值越高，对模型复杂度的贡献就越大。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1" y="3507140"/>
            <a:ext cx="5629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总结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55935" y="1491572"/>
            <a:ext cx="34254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分析特征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确定模型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训练模型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优化模型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运用模型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955935" y="3044722"/>
            <a:ext cx="4108817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如何知道特征与模型之间的函数关系？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线性，非线性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特征</a:t>
            </a:r>
            <a:r>
              <a:rPr lang="zh-CN" altLang="en-US" sz="1200" dirty="0" smtClean="0"/>
              <a:t>组合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图表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5653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0"/>
            <a:ext cx="9144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1882508" y="2075902"/>
            <a:ext cx="16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谢谢</a:t>
            </a:r>
            <a:endParaRPr lang="en-US" altLang="zh-CN" sz="4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44832" y="493819"/>
            <a:ext cx="4918000" cy="460218"/>
          </a:xfrm>
        </p:spPr>
        <p:txBody>
          <a:bodyPr>
            <a:norm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原声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56825" y="1929500"/>
            <a:ext cx="487363" cy="395124"/>
          </a:xfrm>
          <a:prstGeom prst="rect">
            <a:avLst/>
          </a:prstGeom>
        </p:spPr>
      </p:pic>
      <p:pic>
        <p:nvPicPr>
          <p:cNvPr id="8" name="场景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29795" y="1929500"/>
            <a:ext cx="487363" cy="395124"/>
          </a:xfrm>
          <a:prstGeom prst="rect">
            <a:avLst/>
          </a:prstGeom>
        </p:spPr>
      </p:pic>
      <p:pic>
        <p:nvPicPr>
          <p:cNvPr id="9" name="历史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15285" y="1929500"/>
            <a:ext cx="487363" cy="3951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23417" y="2539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混合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761924" y="2539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无伴奏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20382" y="2542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历史版本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9474" y="2243453"/>
            <a:ext cx="14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日文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6884" y="503859"/>
            <a:ext cx="564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https://www.techno-speech.com/news-20181214a-en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2970827" y="4565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混合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9334" y="4565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无伴奏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467792" y="4568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历史版本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96884" y="4269365"/>
            <a:ext cx="14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中文</a:t>
            </a:r>
          </a:p>
        </p:txBody>
      </p:sp>
      <p:pic>
        <p:nvPicPr>
          <p:cNvPr id="14" name="场景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23417" y="3909294"/>
            <a:ext cx="487363" cy="487363"/>
          </a:xfrm>
          <a:prstGeom prst="rect">
            <a:avLst/>
          </a:prstGeom>
        </p:spPr>
      </p:pic>
      <p:pic>
        <p:nvPicPr>
          <p:cNvPr id="15" name="原声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04233" y="3924564"/>
            <a:ext cx="487363" cy="487363"/>
          </a:xfrm>
          <a:prstGeom prst="rect">
            <a:avLst/>
          </a:prstGeom>
        </p:spPr>
      </p:pic>
      <p:pic>
        <p:nvPicPr>
          <p:cNvPr id="16" name="历史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15284" y="39507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1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1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1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基本术语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539030" y="1368473"/>
            <a:ext cx="5550125" cy="18651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标签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特征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样本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模型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     1.  </a:t>
            </a:r>
            <a:r>
              <a:rPr lang="zh-CN" altLang="en-US" sz="1600" dirty="0">
                <a:latin typeface="+mn-ea"/>
              </a:rPr>
              <a:t>回归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     2. </a:t>
            </a:r>
            <a:r>
              <a:rPr lang="zh-CN" altLang="en-US" sz="1600" dirty="0">
                <a:latin typeface="+mn-ea"/>
              </a:rPr>
              <a:t>分类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9030" y="3669061"/>
            <a:ext cx="5145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监督式学习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模型会给数据根据特征输出一个具体的标签。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非监督式学习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模型不会有具体标签输出</a:t>
            </a:r>
          </a:p>
        </p:txBody>
      </p:sp>
    </p:spTree>
    <p:extLst>
      <p:ext uri="{BB962C8B-B14F-4D97-AF65-F5344CB8AC3E}">
        <p14:creationId xmlns:p14="http://schemas.microsoft.com/office/powerpoint/2010/main" val="1462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回归模型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3692" y="1922585"/>
            <a:ext cx="13965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模型定义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降低损失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泛化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正则化</a:t>
            </a: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模型定义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93" y="1368475"/>
            <a:ext cx="3627475" cy="2722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91" y="1368475"/>
            <a:ext cx="3662084" cy="2748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75" y="4354086"/>
            <a:ext cx="1242168" cy="35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28" y="4630894"/>
            <a:ext cx="5166808" cy="1272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88" y="5545375"/>
            <a:ext cx="256054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降低损失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目标</a:t>
            </a:r>
            <a:endParaRPr lang="zh-CN" altLang="en-US" sz="16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66508" y="186071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平方损失</a:t>
            </a:r>
            <a:r>
              <a:rPr lang="zh-CN" altLang="en-US" b="1" dirty="0"/>
              <a:t>（又称为 </a:t>
            </a:r>
            <a:r>
              <a:rPr lang="en-US" altLang="zh-CN" b="1" dirty="0"/>
              <a:t>L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 </a:t>
            </a:r>
            <a:r>
              <a:rPr lang="zh-CN" altLang="en-US" b="1" dirty="0" smtClean="0"/>
              <a:t>损失）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6" y="2448016"/>
            <a:ext cx="3840813" cy="28577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70" y="2326123"/>
            <a:ext cx="4381500" cy="1162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970" y="3657810"/>
            <a:ext cx="4781273" cy="153683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72424" y="1552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损失函数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降低</a:t>
            </a:r>
            <a:r>
              <a:rPr lang="zh-CN" altLang="en-US" dirty="0" smtClean="0"/>
              <a:t>损失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迭代</a:t>
            </a:r>
            <a:endParaRPr lang="zh-CN" altLang="en-US" sz="16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07" y="2537320"/>
            <a:ext cx="6423899" cy="264178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303906" y="1536399"/>
            <a:ext cx="29546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损失计算迭代过程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优化特征的权重</a:t>
            </a:r>
            <a:r>
              <a:rPr lang="zh-CN" altLang="en-US" sz="1200" dirty="0" smtClean="0"/>
              <a:t>过程（</a:t>
            </a:r>
            <a:r>
              <a:rPr lang="zh-CN" altLang="en-US" sz="1200" b="1" dirty="0">
                <a:solidFill>
                  <a:srgbClr val="FF0000"/>
                </a:solidFill>
              </a:rPr>
              <a:t>梯度，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梯度下降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7" y="2375261"/>
            <a:ext cx="23145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泛化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95" y="2724484"/>
            <a:ext cx="2387162" cy="2387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99" y="2736627"/>
            <a:ext cx="2367088" cy="236287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928496" y="1165915"/>
            <a:ext cx="877163" cy="460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过</a:t>
            </a:r>
            <a:r>
              <a:rPr lang="zh-CN" altLang="en-US" b="1" dirty="0" smtClean="0"/>
              <a:t>拟合</a:t>
            </a:r>
            <a:endParaRPr lang="en-US" altLang="zh-CN" b="1" dirty="0" smtClean="0"/>
          </a:p>
        </p:txBody>
      </p:sp>
      <p:sp>
        <p:nvSpPr>
          <p:cNvPr id="40" name="文本框 39"/>
          <p:cNvSpPr txBox="1"/>
          <p:nvPr/>
        </p:nvSpPr>
        <p:spPr>
          <a:xfrm>
            <a:off x="928496" y="1832138"/>
            <a:ext cx="20313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训练模型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模型对训练数据很好的吻合</a:t>
            </a:r>
            <a:endParaRPr lang="en-US" altLang="zh-CN" sz="1200" dirty="0" smtClean="0"/>
          </a:p>
        </p:txBody>
      </p:sp>
      <p:sp>
        <p:nvSpPr>
          <p:cNvPr id="41" name="文本框 40"/>
          <p:cNvSpPr txBox="1"/>
          <p:nvPr/>
        </p:nvSpPr>
        <p:spPr>
          <a:xfrm>
            <a:off x="5165550" y="1889991"/>
            <a:ext cx="21852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运用</a:t>
            </a:r>
            <a:r>
              <a:rPr lang="zh-CN" altLang="en-US" dirty="0" smtClean="0"/>
              <a:t>模型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对未知的预测数据，偏差较大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652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泛化</a:t>
            </a: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06076" y="1142917"/>
            <a:ext cx="18004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测试</a:t>
            </a:r>
            <a:r>
              <a:rPr lang="zh-CN" altLang="en-US" b="1" dirty="0" smtClean="0"/>
              <a:t>集与训练集</a:t>
            </a:r>
            <a:endParaRPr lang="en-US" altLang="zh-CN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06076" y="1956922"/>
            <a:ext cx="4572000" cy="8762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训练集 </a:t>
            </a:r>
            <a:r>
              <a:rPr lang="en-US" altLang="zh-CN" dirty="0"/>
              <a:t>- </a:t>
            </a:r>
            <a:r>
              <a:rPr lang="zh-CN" altLang="en-US" dirty="0"/>
              <a:t>用于训练模型的子集。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测试</a:t>
            </a:r>
            <a:r>
              <a:rPr lang="zh-CN" altLang="en-US" dirty="0"/>
              <a:t>集 </a:t>
            </a:r>
            <a:r>
              <a:rPr lang="en-US" altLang="zh-CN" dirty="0"/>
              <a:t>- </a:t>
            </a:r>
            <a:r>
              <a:rPr lang="zh-CN" altLang="en-US" dirty="0"/>
              <a:t>用于测试训练后模型的子集。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76" y="2229543"/>
            <a:ext cx="2624123" cy="4147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402261" y="2040687"/>
            <a:ext cx="7598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10%-15%</a:t>
            </a:r>
            <a:endParaRPr lang="zh-CN" altLang="en-US" sz="9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78" y="3372407"/>
            <a:ext cx="5172543" cy="27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B4FF741-2E82-48CD-9931-DF89750C29FE}" vid="{41BFF024-F73E-43EE-B7D5-F2D953D6E644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7818</TotalTime>
  <Words>296</Words>
  <Application>Microsoft Office PowerPoint</Application>
  <PresentationFormat>全屏显示(4:3)</PresentationFormat>
  <Paragraphs>85</Paragraphs>
  <Slides>14</Slides>
  <Notes>14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主题1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go Li</cp:lastModifiedBy>
  <cp:revision>693</cp:revision>
  <dcterms:created xsi:type="dcterms:W3CDTF">2015-11-20T05:54:28Z</dcterms:created>
  <dcterms:modified xsi:type="dcterms:W3CDTF">2018-12-24T14:08:18Z</dcterms:modified>
</cp:coreProperties>
</file>